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3" r:id="rId3"/>
    <p:sldId id="388" r:id="rId4"/>
    <p:sldId id="323" r:id="rId5"/>
    <p:sldId id="374" r:id="rId6"/>
    <p:sldId id="386" r:id="rId7"/>
    <p:sldId id="353" r:id="rId8"/>
    <p:sldId id="390" r:id="rId9"/>
    <p:sldId id="392" r:id="rId10"/>
    <p:sldId id="393" r:id="rId11"/>
    <p:sldId id="394" r:id="rId12"/>
    <p:sldId id="395" r:id="rId13"/>
    <p:sldId id="291" r:id="rId14"/>
  </p:sldIdLst>
  <p:sldSz cx="9144000" cy="6858000" type="screen4x3"/>
  <p:notesSz cx="6858000" cy="9144000"/>
  <p:custShowLst>
    <p:custShow name="LACAP-UNAC 03-2011" id="0">
      <p:sldLst>
        <p:sld r:id="rId2"/>
      </p:sldLst>
    </p:custShow>
  </p:custShow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CC409A"/>
    <a:srgbClr val="0000FF"/>
    <a:srgbClr val="FF3300"/>
    <a:srgbClr val="FFFF66"/>
    <a:srgbClr val="3048FA"/>
    <a:srgbClr val="009900"/>
    <a:srgbClr val="CC3300"/>
    <a:srgbClr val="F684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92" autoAdjust="0"/>
    <p:restoredTop sz="88594" autoAdjust="0"/>
  </p:normalViewPr>
  <p:slideViewPr>
    <p:cSldViewPr>
      <p:cViewPr>
        <p:scale>
          <a:sx n="93" d="100"/>
          <a:sy n="93" d="100"/>
        </p:scale>
        <p:origin x="-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0365D-477E-46F8-8F36-DABB278995F8}" type="datetimeFigureOut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A04CF-73DE-481B-9FB0-08BB8629D32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95540-3787-4165-B724-74AD5857A58B}" type="datetimeFigureOut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6AEEA-94BB-4AF4-84A4-6A869A4EB1A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6AEEA-94BB-4AF4-84A4-6A869A4EB1AD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6AEEA-94BB-4AF4-84A4-6A869A4EB1AD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21D3-85B8-4E13-A768-B3E9BFCB1A4D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D693-A259-49F7-BFCB-F5667E8266DB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EEF2-F70A-4F89-9102-AC6F5B6EA178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F37-F5B0-4157-B53B-EF670E931295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635896" y="6381328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F8A-386F-4F42-AD54-8EFA41CFBC66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15D7-2161-4C93-BC53-0DDCCC28181C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7282-5E02-4C3D-8DF4-72A563058309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E5BB-93F0-456B-A438-EB0C29BC1B93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4118-5622-4ECD-AC78-4588078E52C7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4465-532E-45F2-8515-94F5960D6D2A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8A44-69C6-41BC-9B91-58BED2E3393E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99A17-AA22-4AE8-AA26-26392D3CD80F}" type="datetime1">
              <a:rPr lang="es-ES" smtClean="0"/>
              <a:pPr/>
              <a:t>20/09/2011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E9D4E-9D5F-42BB-AB6B-CD19EA34D5D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179512" y="188640"/>
            <a:ext cx="8784976" cy="6146815"/>
            <a:chOff x="251520" y="188640"/>
            <a:chExt cx="8712968" cy="6146815"/>
          </a:xfrm>
        </p:grpSpPr>
        <p:sp>
          <p:nvSpPr>
            <p:cNvPr id="6" name="5 CuadroTexto"/>
            <p:cNvSpPr txBox="1"/>
            <p:nvPr/>
          </p:nvSpPr>
          <p:spPr>
            <a:xfrm>
              <a:off x="251520" y="4858127"/>
              <a:ext cx="8712968" cy="147732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s-SV" sz="3600" dirty="0" smtClean="0">
                <a:solidFill>
                  <a:schemeClr val="bg1"/>
                </a:solidFill>
              </a:endParaRPr>
            </a:p>
            <a:p>
              <a:pPr algn="ctr"/>
              <a:endParaRPr lang="es-SV" sz="3600" dirty="0" smtClean="0">
                <a:solidFill>
                  <a:schemeClr val="bg1"/>
                </a:solidFill>
              </a:endParaRPr>
            </a:p>
            <a:p>
              <a:endParaRPr lang="es-ES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51520" y="188640"/>
              <a:ext cx="8712968" cy="523220"/>
            </a:xfrm>
            <a:prstGeom prst="rect">
              <a:avLst/>
            </a:prstGeom>
            <a:solidFill>
              <a:srgbClr val="3048F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800" dirty="0" smtClean="0">
                  <a:solidFill>
                    <a:schemeClr val="bg1"/>
                  </a:solidFill>
                </a:rPr>
                <a:t>EL SALVADOR</a:t>
              </a:r>
              <a:endParaRPr lang="es-E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1</a:t>
            </a:fld>
            <a:endParaRPr lang="es-ES" dirty="0"/>
          </a:p>
        </p:txBody>
      </p:sp>
      <p:pic>
        <p:nvPicPr>
          <p:cNvPr id="9" name="8 Imagen" descr="LOGO MH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916832"/>
            <a:ext cx="2448272" cy="1548172"/>
          </a:xfrm>
          <a:prstGeom prst="rect">
            <a:avLst/>
          </a:prstGeom>
        </p:spPr>
      </p:pic>
      <p:sp>
        <p:nvSpPr>
          <p:cNvPr id="13" name="WordArt 9"/>
          <p:cNvSpPr>
            <a:spLocks noChangeArrowheads="1" noChangeShapeType="1" noTextEdit="1"/>
          </p:cNvSpPr>
          <p:nvPr/>
        </p:nvSpPr>
        <p:spPr bwMode="auto">
          <a:xfrm>
            <a:off x="4860032" y="2348880"/>
            <a:ext cx="2448272" cy="5753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UNAC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287016" y="188640"/>
            <a:ext cx="8677472" cy="56886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35730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11560" y="35730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9512" y="116632"/>
            <a:ext cx="8712968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53 Grupo"/>
          <p:cNvGrpSpPr/>
          <p:nvPr/>
        </p:nvGrpSpPr>
        <p:grpSpPr>
          <a:xfrm>
            <a:off x="179512" y="5955608"/>
            <a:ext cx="8856984" cy="713752"/>
            <a:chOff x="179512" y="5805264"/>
            <a:chExt cx="8856984" cy="785760"/>
          </a:xfrm>
        </p:grpSpPr>
        <p:pic>
          <p:nvPicPr>
            <p:cNvPr id="55" name="5 Marcador de contenido" descr="LOGO ES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4856" y="5805264"/>
              <a:ext cx="1331640" cy="785760"/>
            </a:xfrm>
            <a:prstGeom prst="rect">
              <a:avLst/>
            </a:prstGeom>
          </p:spPr>
        </p:pic>
        <p:pic>
          <p:nvPicPr>
            <p:cNvPr id="56" name="55 Imagen" descr="LOGO MH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949280"/>
              <a:ext cx="1008112" cy="637482"/>
            </a:xfrm>
            <a:prstGeom prst="rect">
              <a:avLst/>
            </a:prstGeom>
          </p:spPr>
        </p:pic>
      </p:grpSp>
      <p:sp>
        <p:nvSpPr>
          <p:cNvPr id="57" name="5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395536" y="1412776"/>
            <a:ext cx="8424936" cy="375487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>
              <a:buBlip>
                <a:blip r:embed="rId4"/>
              </a:buBlip>
            </a:pPr>
            <a:endParaRPr lang="es-MX" sz="2400" b="1" i="1" dirty="0" smtClean="0"/>
          </a:p>
          <a:p>
            <a:pPr marL="457200" lvl="0" indent="-457200">
              <a:buBlip>
                <a:blip r:embed="rId4"/>
              </a:buBlip>
            </a:pPr>
            <a:r>
              <a:rPr lang="es-MX" sz="2400" b="1" i="1" dirty="0" smtClean="0"/>
              <a:t>Divulgación de la LACAP y RELACAP</a:t>
            </a:r>
          </a:p>
          <a:p>
            <a:pPr marL="1371600" lvl="2" indent="-457200">
              <a:buBlip>
                <a:blip r:embed="rId4"/>
              </a:buBlip>
            </a:pPr>
            <a:r>
              <a:rPr lang="es-MX" sz="2400" b="1" i="1" dirty="0" smtClean="0"/>
              <a:t>Capacitar de oportunamente.</a:t>
            </a:r>
          </a:p>
          <a:p>
            <a:pPr marL="1371600" lvl="2" indent="-457200">
              <a:buBlip>
                <a:blip r:embed="rId4"/>
              </a:buBlip>
            </a:pPr>
            <a:r>
              <a:rPr lang="es-MX" sz="2400" b="1" i="1" dirty="0" smtClean="0"/>
              <a:t>Actualizar capacitaciones.</a:t>
            </a:r>
          </a:p>
          <a:p>
            <a:pPr marL="1371600" lvl="2" indent="-457200">
              <a:buBlip>
                <a:blip r:embed="rId4"/>
              </a:buBlip>
            </a:pPr>
            <a:r>
              <a:rPr lang="es-MX" sz="2400" b="1" i="1" dirty="0" smtClean="0"/>
              <a:t>Emitir Normativa que ayuden a desarrollar de una mejor manera la ley.</a:t>
            </a:r>
          </a:p>
          <a:p>
            <a:pPr marL="457200" indent="-457200">
              <a:buBlip>
                <a:blip r:embed="rId4"/>
              </a:buBlip>
            </a:pPr>
            <a:endParaRPr lang="es-ES" sz="2200" dirty="0" smtClean="0"/>
          </a:p>
          <a:p>
            <a:pPr marL="457200" lvl="0" indent="-457200">
              <a:buBlip>
                <a:blip r:embed="rId4"/>
              </a:buBlip>
            </a:pPr>
            <a:endParaRPr lang="es-ES" sz="2400" b="1" dirty="0" smtClean="0"/>
          </a:p>
          <a:p>
            <a:endParaRPr lang="es-ES" sz="2400" b="1" dirty="0" smtClean="0"/>
          </a:p>
          <a:p>
            <a:pPr lvl="0"/>
            <a:endParaRPr lang="es-ES" sz="2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95536" y="188640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MX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PUNTOS CLAVE: AREA  NORMATIVA Y CAPACITACIÓN</a:t>
            </a:r>
            <a:endParaRPr lang="es-E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287016" y="188640"/>
            <a:ext cx="8677472" cy="56886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35730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11560" y="35730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9512" y="116632"/>
            <a:ext cx="8712968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53 Grupo"/>
          <p:cNvGrpSpPr/>
          <p:nvPr/>
        </p:nvGrpSpPr>
        <p:grpSpPr>
          <a:xfrm>
            <a:off x="179512" y="5955608"/>
            <a:ext cx="8856984" cy="713752"/>
            <a:chOff x="179512" y="5805264"/>
            <a:chExt cx="8856984" cy="785760"/>
          </a:xfrm>
        </p:grpSpPr>
        <p:pic>
          <p:nvPicPr>
            <p:cNvPr id="55" name="5 Marcador de contenido" descr="LOGO ES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4856" y="5805264"/>
              <a:ext cx="1331640" cy="785760"/>
            </a:xfrm>
            <a:prstGeom prst="rect">
              <a:avLst/>
            </a:prstGeom>
          </p:spPr>
        </p:pic>
        <p:pic>
          <p:nvPicPr>
            <p:cNvPr id="56" name="55 Imagen" descr="LOGO MH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949280"/>
              <a:ext cx="1008112" cy="637482"/>
            </a:xfrm>
            <a:prstGeom prst="rect">
              <a:avLst/>
            </a:prstGeom>
          </p:spPr>
        </p:pic>
      </p:grpSp>
      <p:sp>
        <p:nvSpPr>
          <p:cNvPr id="57" name="5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395536" y="1124744"/>
            <a:ext cx="8424936" cy="4124206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>
              <a:buBlip>
                <a:blip r:embed="rId4"/>
              </a:buBlip>
            </a:pPr>
            <a:endParaRPr lang="es-MX" sz="2400" b="1" i="1" dirty="0" smtClean="0"/>
          </a:p>
          <a:p>
            <a:pPr marL="457200" lvl="0" indent="-457200">
              <a:buBlip>
                <a:blip r:embed="rId4"/>
              </a:buBlip>
            </a:pPr>
            <a:r>
              <a:rPr lang="es-MX" sz="2400" b="1" i="1" dirty="0" smtClean="0"/>
              <a:t>Asesoría de la LACAP y RELACAP</a:t>
            </a:r>
          </a:p>
          <a:p>
            <a:pPr marL="1371600" lvl="2" indent="-457200">
              <a:buBlip>
                <a:blip r:embed="rId4"/>
              </a:buBlip>
            </a:pPr>
            <a:r>
              <a:rPr lang="es-MX" sz="2400" b="1" i="1" dirty="0" smtClean="0"/>
              <a:t>Monitorear el cumplimiento de las UACIS en relación a la ley.</a:t>
            </a:r>
          </a:p>
          <a:p>
            <a:pPr marL="1371600" lvl="2" indent="-457200">
              <a:buBlip>
                <a:blip r:embed="rId4"/>
              </a:buBlip>
            </a:pPr>
            <a:r>
              <a:rPr lang="es-MX" sz="2400" b="1" i="1" dirty="0" smtClean="0"/>
              <a:t>Seguimiento de la ejecución de sus procesos.</a:t>
            </a:r>
          </a:p>
          <a:p>
            <a:pPr marL="1371600" lvl="2" indent="-457200">
              <a:buBlip>
                <a:blip r:embed="rId4"/>
              </a:buBlip>
            </a:pPr>
            <a:r>
              <a:rPr lang="es-MX" sz="2400" b="1" i="1" dirty="0" smtClean="0"/>
              <a:t>Evacuar y atender consultas a UACIS.</a:t>
            </a:r>
          </a:p>
          <a:p>
            <a:pPr marL="1371600" lvl="2" indent="-457200">
              <a:buBlip>
                <a:blip r:embed="rId4"/>
              </a:buBlip>
            </a:pPr>
            <a:endParaRPr lang="es-MX" sz="2400" b="1" i="1" dirty="0" smtClean="0"/>
          </a:p>
          <a:p>
            <a:pPr marL="457200" indent="-457200">
              <a:buBlip>
                <a:blip r:embed="rId4"/>
              </a:buBlip>
            </a:pPr>
            <a:endParaRPr lang="es-ES" sz="2200" dirty="0" smtClean="0"/>
          </a:p>
          <a:p>
            <a:pPr marL="457200" lvl="0" indent="-457200">
              <a:buBlip>
                <a:blip r:embed="rId4"/>
              </a:buBlip>
            </a:pPr>
            <a:endParaRPr lang="es-ES" sz="2400" b="1" dirty="0" smtClean="0"/>
          </a:p>
          <a:p>
            <a:endParaRPr lang="es-ES" sz="2400" b="1" dirty="0" smtClean="0"/>
          </a:p>
          <a:p>
            <a:pPr lvl="0"/>
            <a:endParaRPr lang="es-ES" sz="2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67544" y="40466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MX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PUNTOS CLAVE: AREA  GESTIÓN Y SEGUIMIENTO</a:t>
            </a:r>
            <a:endParaRPr lang="es-E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287016" y="188640"/>
            <a:ext cx="8677472" cy="62646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35730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11560" y="35730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9512" y="116632"/>
            <a:ext cx="8712968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5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395536" y="980728"/>
            <a:ext cx="8424936" cy="5262979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>
              <a:buBlip>
                <a:blip r:embed="rId2"/>
              </a:buBlip>
            </a:pPr>
            <a:endParaRPr lang="es-MX" sz="2400" b="1" i="1" dirty="0" smtClean="0"/>
          </a:p>
          <a:p>
            <a:pPr marL="457200" lvl="0" indent="-457200">
              <a:buBlip>
                <a:blip r:embed="rId2"/>
              </a:buBlip>
            </a:pPr>
            <a:r>
              <a:rPr lang="es-MX" sz="2400" b="1" i="1" dirty="0" smtClean="0"/>
              <a:t>Relación con Ofertantes y Proveedores del Estado:</a:t>
            </a:r>
          </a:p>
          <a:p>
            <a:pPr marL="1371600" lvl="2" indent="-457200">
              <a:buBlip>
                <a:blip r:embed="rId2"/>
              </a:buBlip>
            </a:pPr>
            <a:r>
              <a:rPr lang="es-MX" sz="2400" b="1" i="1" dirty="0" smtClean="0"/>
              <a:t>Mantener una comunicación continua.</a:t>
            </a:r>
          </a:p>
          <a:p>
            <a:pPr marL="1371600" lvl="2" indent="-457200">
              <a:buBlip>
                <a:blip r:embed="rId2"/>
              </a:buBlip>
            </a:pPr>
            <a:r>
              <a:rPr lang="es-MX" sz="2400" b="1" i="1" dirty="0" smtClean="0"/>
              <a:t>Atender consultas.</a:t>
            </a:r>
          </a:p>
          <a:p>
            <a:pPr marL="1371600" lvl="2" indent="-457200">
              <a:buBlip>
                <a:blip r:embed="rId2"/>
              </a:buBlip>
            </a:pPr>
            <a:r>
              <a:rPr lang="es-MX" sz="2400" b="1" i="1" dirty="0" smtClean="0"/>
              <a:t>Asesorar a proveedores en materia de compras públicas.</a:t>
            </a:r>
          </a:p>
          <a:p>
            <a:pPr marL="1371600" lvl="2" indent="-457200">
              <a:buBlip>
                <a:blip r:embed="rId2"/>
              </a:buBlip>
            </a:pPr>
            <a:r>
              <a:rPr lang="es-MX" sz="2400" b="1" i="1" dirty="0" smtClean="0"/>
              <a:t>Coordinar capacitaciones para proveedores.</a:t>
            </a:r>
          </a:p>
          <a:p>
            <a:pPr marL="1371600" lvl="2" indent="-457200">
              <a:buBlip>
                <a:blip r:embed="rId2"/>
              </a:buBlip>
            </a:pPr>
            <a:r>
              <a:rPr lang="es-MX" sz="2400" b="1" i="1" dirty="0" smtClean="0"/>
              <a:t>Seguimiento a Proveedores: consultas y procesos.</a:t>
            </a:r>
          </a:p>
          <a:p>
            <a:pPr marL="1371600" lvl="2" indent="-457200">
              <a:buBlip>
                <a:blip r:embed="rId2"/>
              </a:buBlip>
            </a:pPr>
            <a:endParaRPr lang="es-MX" sz="2400" b="1" i="1" dirty="0" smtClean="0"/>
          </a:p>
          <a:p>
            <a:pPr marL="457200" lvl="2" indent="-457200">
              <a:buBlip>
                <a:blip r:embed="rId2"/>
              </a:buBlip>
            </a:pPr>
            <a:r>
              <a:rPr lang="es-MX" sz="2400" b="1" i="1" dirty="0" smtClean="0"/>
              <a:t>Estudios de Mercado:</a:t>
            </a:r>
          </a:p>
          <a:p>
            <a:pPr marL="914400" lvl="3" indent="-457200">
              <a:buBlip>
                <a:blip r:embed="rId2"/>
              </a:buBlip>
            </a:pPr>
            <a:r>
              <a:rPr lang="es-MX" sz="2400" b="1" i="1" dirty="0" smtClean="0"/>
              <a:t>Publicar Estudios útiles y actualizados de interés del sector de compras públicas.</a:t>
            </a:r>
          </a:p>
          <a:p>
            <a:pPr marL="914400" lvl="3" indent="-457200">
              <a:buBlip>
                <a:blip r:embed="rId2"/>
              </a:buBlip>
            </a:pPr>
            <a:r>
              <a:rPr lang="es-MX" sz="2400" b="1" i="1" dirty="0" smtClean="0"/>
              <a:t>Capacitar a las UACIS en materia de estudios de mercado: su objetivo e importancia.</a:t>
            </a:r>
            <a:endParaRPr lang="es-ES" sz="2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95536" y="0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MX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PUNTOS CLAVE: AREA ESTUDIOS Y GESTION A PROVEEDORES</a:t>
            </a:r>
            <a:endParaRPr lang="es-E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79512" y="5733256"/>
            <a:ext cx="8856984" cy="857768"/>
            <a:chOff x="179512" y="5733256"/>
            <a:chExt cx="8856984" cy="857768"/>
          </a:xfrm>
        </p:grpSpPr>
        <p:pic>
          <p:nvPicPr>
            <p:cNvPr id="5" name="5 Marcador de contenido" descr="LOGO ES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4856" y="5733256"/>
              <a:ext cx="1331640" cy="857768"/>
            </a:xfrm>
            <a:prstGeom prst="rect">
              <a:avLst/>
            </a:prstGeom>
          </p:spPr>
        </p:pic>
        <p:pic>
          <p:nvPicPr>
            <p:cNvPr id="8" name="7 Imagen" descr="LOGO MH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949280"/>
              <a:ext cx="1008112" cy="637482"/>
            </a:xfrm>
            <a:prstGeom prst="rect">
              <a:avLst/>
            </a:prstGeom>
          </p:spPr>
        </p:pic>
      </p:grpSp>
      <p:sp>
        <p:nvSpPr>
          <p:cNvPr id="9" name="8 Rectángulo"/>
          <p:cNvSpPr/>
          <p:nvPr/>
        </p:nvSpPr>
        <p:spPr>
          <a:xfrm>
            <a:off x="467544" y="2996952"/>
            <a:ext cx="8182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Gracias por su atención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13</a:t>
            </a:fld>
            <a:endParaRPr lang="es-E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Flecha derecha"/>
          <p:cNvSpPr/>
          <p:nvPr/>
        </p:nvSpPr>
        <p:spPr>
          <a:xfrm>
            <a:off x="179512" y="476672"/>
            <a:ext cx="8784976" cy="4320480"/>
          </a:xfrm>
          <a:prstGeom prst="rightArrow">
            <a:avLst/>
          </a:prstGeom>
          <a:solidFill>
            <a:srgbClr val="00CCFF">
              <a:alpha val="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95536" y="188640"/>
            <a:ext cx="79928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es-MX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</a:rPr>
              <a:t>Antecedentes</a:t>
            </a:r>
            <a:endParaRPr kumimoji="0" lang="es-ES" sz="32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 Narrow" pitchFamily="34" charset="0"/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323528" y="1700808"/>
            <a:ext cx="3600400" cy="1872208"/>
            <a:chOff x="251520" y="1268760"/>
            <a:chExt cx="2520280" cy="1368152"/>
          </a:xfrm>
        </p:grpSpPr>
        <p:sp>
          <p:nvSpPr>
            <p:cNvPr id="12" name="11 Rectángulo redondeado"/>
            <p:cNvSpPr/>
            <p:nvPr/>
          </p:nvSpPr>
          <p:spPr>
            <a:xfrm>
              <a:off x="251520" y="1268760"/>
              <a:ext cx="2520280" cy="1368152"/>
            </a:xfrm>
            <a:prstGeom prst="roundRect">
              <a:avLst/>
            </a:prstGeom>
            <a:solidFill>
              <a:schemeClr val="bg1"/>
            </a:solidFill>
            <a:ln w="22225" cmpd="dbl"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96921" y="1689730"/>
              <a:ext cx="2160240" cy="337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>
                  <a:latin typeface="Arial Narrow" pitchFamily="34" charset="0"/>
                </a:rPr>
                <a:t>Ley de Suministros</a:t>
              </a:r>
              <a:endParaRPr lang="es-ES" sz="2400" dirty="0">
                <a:latin typeface="Arial Narrow" pitchFamily="34" charset="0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4427984" y="1700808"/>
            <a:ext cx="3600400" cy="1872208"/>
            <a:chOff x="-972616" y="1268760"/>
            <a:chExt cx="3744416" cy="2736304"/>
          </a:xfrm>
        </p:grpSpPr>
        <p:sp>
          <p:nvSpPr>
            <p:cNvPr id="16" name="15 Rectángulo redondeado"/>
            <p:cNvSpPr/>
            <p:nvPr/>
          </p:nvSpPr>
          <p:spPr>
            <a:xfrm>
              <a:off x="-972616" y="1268760"/>
              <a:ext cx="3744416" cy="2736304"/>
            </a:xfrm>
            <a:prstGeom prst="roundRect">
              <a:avLst/>
            </a:prstGeom>
            <a:solidFill>
              <a:schemeClr val="bg1"/>
            </a:solidFill>
            <a:ln w="22225" cmpd="dbl"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-828600" y="1484784"/>
              <a:ext cx="3384376" cy="2294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>
                  <a:latin typeface="Arial Narrow" pitchFamily="34" charset="0"/>
                </a:rPr>
                <a:t>Ley de Adquisiciones y Contrataciones de la Administración Pública (LACAP)</a:t>
              </a:r>
              <a:endParaRPr lang="es-ES" sz="2400" dirty="0">
                <a:latin typeface="Arial Narrow" pitchFamily="34" charset="0"/>
              </a:endParaRPr>
            </a:p>
          </p:txBody>
        </p:sp>
      </p:grpSp>
      <p:sp>
        <p:nvSpPr>
          <p:cNvPr id="20" name="19 CuadroTexto"/>
          <p:cNvSpPr txBox="1"/>
          <p:nvPr/>
        </p:nvSpPr>
        <p:spPr>
          <a:xfrm>
            <a:off x="539552" y="486916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Normativa </a:t>
            </a:r>
            <a:r>
              <a:rPr lang="es-MX" dirty="0" smtClean="0">
                <a:latin typeface="Arial Narrow" pitchFamily="34" charset="0"/>
              </a:rPr>
              <a:t>dispersa</a:t>
            </a:r>
            <a:endParaRPr lang="es-ES" dirty="0">
              <a:latin typeface="Arial Narrow" pitchFamily="34" charset="0"/>
            </a:endParaRPr>
          </a:p>
        </p:txBody>
      </p:sp>
      <p:cxnSp>
        <p:nvCxnSpPr>
          <p:cNvPr id="22" name="21 Conector recto de flecha"/>
          <p:cNvCxnSpPr>
            <a:stCxn id="12" idx="2"/>
          </p:cNvCxnSpPr>
          <p:nvPr/>
        </p:nvCxnSpPr>
        <p:spPr>
          <a:xfrm rot="5400000">
            <a:off x="1511660" y="4185084"/>
            <a:ext cx="122413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4355976" y="486916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Centralización Normativa</a:t>
            </a:r>
            <a:endParaRPr lang="es-ES" dirty="0">
              <a:latin typeface="Arial Narrow" pitchFamily="34" charset="0"/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 rot="5400000">
            <a:off x="5400886" y="4184290"/>
            <a:ext cx="122413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79512" y="2204864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/>
              <a:t>LACAP</a:t>
            </a:r>
            <a:endParaRPr lang="es-ES" sz="60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156176" y="4005064"/>
            <a:ext cx="280831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/>
              <a:t>Principio rector: </a:t>
            </a:r>
            <a:r>
              <a:rPr lang="es-ES" sz="1600" dirty="0" smtClean="0"/>
              <a:t>centralización normativa y descentralización operativa, con autonomía funcional y técnica.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MX" sz="1600" dirty="0" smtClean="0"/>
              <a:t> </a:t>
            </a:r>
            <a:endParaRPr lang="es-ES" sz="1600" dirty="0"/>
          </a:p>
        </p:txBody>
      </p:sp>
      <p:pic>
        <p:nvPicPr>
          <p:cNvPr id="14" name="13 Imagen" descr="Logo M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628800"/>
            <a:ext cx="3096344" cy="2206848"/>
          </a:xfrm>
          <a:prstGeom prst="rect">
            <a:avLst/>
          </a:prstGeom>
        </p:spPr>
      </p:pic>
      <p:sp>
        <p:nvSpPr>
          <p:cNvPr id="16" name="WordArt 9"/>
          <p:cNvSpPr>
            <a:spLocks noChangeArrowheads="1" noChangeShapeType="1" noTextEdit="1"/>
          </p:cNvSpPr>
          <p:nvPr/>
        </p:nvSpPr>
        <p:spPr bwMode="auto">
          <a:xfrm>
            <a:off x="6372200" y="2060848"/>
            <a:ext cx="2448272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UNAC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2555776" y="2492896"/>
            <a:ext cx="504056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derecha"/>
          <p:cNvSpPr/>
          <p:nvPr/>
        </p:nvSpPr>
        <p:spPr>
          <a:xfrm>
            <a:off x="5868144" y="2420888"/>
            <a:ext cx="504056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107504" y="3933056"/>
            <a:ext cx="295232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1600" dirty="0" smtClean="0"/>
              <a:t>LACAP, Decreto Legislativo No. 868, de fecha 5 de abril de 2000; Diario Oficial No. 88, Tomo No. 347, de fecha 15 de mayo de 2000.  </a:t>
            </a:r>
          </a:p>
          <a:p>
            <a:pPr algn="just"/>
            <a:r>
              <a:rPr lang="es-MX" sz="1600" dirty="0" smtClean="0"/>
              <a:t> </a:t>
            </a:r>
            <a:endParaRPr lang="es-ES" sz="1600" dirty="0"/>
          </a:p>
        </p:txBody>
      </p:sp>
      <p:cxnSp>
        <p:nvCxnSpPr>
          <p:cNvPr id="25" name="24 Conector recto de flecha"/>
          <p:cNvCxnSpPr/>
          <p:nvPr/>
        </p:nvCxnSpPr>
        <p:spPr>
          <a:xfrm rot="5400000">
            <a:off x="1115617" y="3501007"/>
            <a:ext cx="720871" cy="79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>
            <a:off x="7260978" y="3620344"/>
            <a:ext cx="670717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1 Título"/>
          <p:cNvSpPr txBox="1">
            <a:spLocks/>
          </p:cNvSpPr>
          <p:nvPr/>
        </p:nvSpPr>
        <p:spPr>
          <a:xfrm>
            <a:off x="611560" y="188640"/>
            <a:ext cx="79928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es-MX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</a:rPr>
              <a:t>Nacimiento de la UNAC</a:t>
            </a:r>
            <a:endParaRPr kumimoji="0" lang="es-ES" sz="32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11560" y="35730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11560" y="35730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9512" y="116632"/>
            <a:ext cx="8712968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4" name="53 Grupo"/>
          <p:cNvGrpSpPr/>
          <p:nvPr/>
        </p:nvGrpSpPr>
        <p:grpSpPr>
          <a:xfrm>
            <a:off x="179512" y="5955608"/>
            <a:ext cx="8856984" cy="713752"/>
            <a:chOff x="179512" y="5805264"/>
            <a:chExt cx="8856984" cy="785760"/>
          </a:xfrm>
        </p:grpSpPr>
        <p:pic>
          <p:nvPicPr>
            <p:cNvPr id="55" name="5 Marcador de contenido" descr="LOGO ES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4856" y="5805264"/>
              <a:ext cx="1331640" cy="785760"/>
            </a:xfrm>
            <a:prstGeom prst="rect">
              <a:avLst/>
            </a:prstGeom>
          </p:spPr>
        </p:pic>
        <p:pic>
          <p:nvPicPr>
            <p:cNvPr id="56" name="55 Imagen" descr="LOGO MH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949280"/>
              <a:ext cx="1008112" cy="637482"/>
            </a:xfrm>
            <a:prstGeom prst="rect">
              <a:avLst/>
            </a:prstGeom>
          </p:spPr>
        </p:pic>
      </p:grpSp>
      <p:sp>
        <p:nvSpPr>
          <p:cNvPr id="57" name="5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467544" y="1196752"/>
            <a:ext cx="8424936" cy="432426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150000"/>
            </a:pPr>
            <a:r>
              <a:rPr lang="es-MX" sz="1200" dirty="0" smtClean="0"/>
              <a:t>	</a:t>
            </a:r>
            <a:endParaRPr lang="es-MX" dirty="0" smtClean="0"/>
          </a:p>
          <a:p>
            <a:r>
              <a:rPr lang="es-ES_tradnl" sz="2000" b="1" u="sng" dirty="0" smtClean="0"/>
              <a:t>Visión</a:t>
            </a:r>
            <a:endParaRPr lang="es-ES" sz="2000" b="1" u="sng" dirty="0" smtClean="0"/>
          </a:p>
          <a:p>
            <a:r>
              <a:rPr lang="es-ES_tradnl" sz="2000" dirty="0" smtClean="0"/>
              <a:t> </a:t>
            </a:r>
            <a:endParaRPr lang="es-ES" sz="2000" dirty="0" smtClean="0"/>
          </a:p>
          <a:p>
            <a:r>
              <a:rPr lang="es-ES_tradnl" sz="2000" dirty="0" smtClean="0"/>
              <a:t>Ser una institución moderna que permanentemente busca la excelencia y buen servicio a sus clientes, que se gestiona por resultados y practica la ética, la probidad y la transparencia.</a:t>
            </a:r>
            <a:endParaRPr lang="es-ES" sz="2000" dirty="0" smtClean="0"/>
          </a:p>
          <a:p>
            <a:endParaRPr lang="es-ES_tradnl" sz="2000" dirty="0" smtClean="0"/>
          </a:p>
          <a:p>
            <a:r>
              <a:rPr lang="es-ES_tradnl" sz="2000" b="1" u="sng" dirty="0" smtClean="0"/>
              <a:t>Misión </a:t>
            </a:r>
            <a:endParaRPr lang="es-ES" sz="2000" b="1" u="sng" dirty="0" smtClean="0"/>
          </a:p>
          <a:p>
            <a:r>
              <a:rPr lang="es-ES_tradnl" sz="2000" dirty="0" smtClean="0"/>
              <a:t> </a:t>
            </a:r>
            <a:endParaRPr lang="es-ES" sz="2000" dirty="0" smtClean="0"/>
          </a:p>
          <a:p>
            <a:r>
              <a:rPr lang="es-ES_tradnl" sz="2000" dirty="0" smtClean="0"/>
              <a:t>Dirigir y administrar las finanzas públicas de manera eficiente, honesta y transparente, mediante una gestión responsable, la aplicación imparcial de la legislación y la búsqueda de la sostenibilidad fiscal; incrementando progresivamente el rendimiento de los ingresos, la calidad del gasto y la inversión pública.</a:t>
            </a:r>
            <a:endParaRPr lang="es-ES" sz="1200" dirty="0"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67544" y="26064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MX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VISIÓN Y MISIÓN</a:t>
            </a:r>
            <a:endParaRPr lang="es-E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11560" y="35730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11560" y="35730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9512" y="116632"/>
            <a:ext cx="8712968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53 Grupo"/>
          <p:cNvGrpSpPr/>
          <p:nvPr/>
        </p:nvGrpSpPr>
        <p:grpSpPr>
          <a:xfrm>
            <a:off x="179512" y="5955608"/>
            <a:ext cx="8856984" cy="713752"/>
            <a:chOff x="179512" y="5805264"/>
            <a:chExt cx="8856984" cy="785760"/>
          </a:xfrm>
        </p:grpSpPr>
        <p:pic>
          <p:nvPicPr>
            <p:cNvPr id="55" name="5 Marcador de contenido" descr="LOGO ES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4856" y="5805264"/>
              <a:ext cx="1331640" cy="785760"/>
            </a:xfrm>
            <a:prstGeom prst="rect">
              <a:avLst/>
            </a:prstGeom>
          </p:spPr>
        </p:pic>
        <p:pic>
          <p:nvPicPr>
            <p:cNvPr id="56" name="55 Imagen" descr="LOGO MH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949280"/>
              <a:ext cx="1008112" cy="637482"/>
            </a:xfrm>
            <a:prstGeom prst="rect">
              <a:avLst/>
            </a:prstGeom>
          </p:spPr>
        </p:pic>
      </p:grpSp>
      <p:sp>
        <p:nvSpPr>
          <p:cNvPr id="57" name="5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395536" y="836712"/>
            <a:ext cx="8424936" cy="4955203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150000"/>
            </a:pPr>
            <a:r>
              <a:rPr lang="es-MX" sz="2400" dirty="0" smtClean="0"/>
              <a:t>	</a:t>
            </a:r>
          </a:p>
          <a:p>
            <a:pPr lvl="0" algn="just">
              <a:buBlip>
                <a:blip r:embed="rId4"/>
              </a:buBlip>
            </a:pPr>
            <a:r>
              <a:rPr lang="es-ES" sz="2200" dirty="0" smtClean="0"/>
              <a:t>Proponer al Ministro de Hacienda, la política anual de las Adquisiciones y Contrataciones de las Instituciones de la Administración Pública. </a:t>
            </a:r>
          </a:p>
          <a:p>
            <a:pPr lvl="0" algn="just">
              <a:buBlip>
                <a:blip r:embed="rId4"/>
              </a:buBlip>
            </a:pPr>
            <a:endParaRPr lang="es-ES" sz="2200" dirty="0" smtClean="0"/>
          </a:p>
          <a:p>
            <a:pPr lvl="0" algn="just">
              <a:buBlip>
                <a:blip r:embed="rId4"/>
              </a:buBlip>
            </a:pPr>
            <a:r>
              <a:rPr lang="es-ES" sz="2200" dirty="0" smtClean="0"/>
              <a:t>Deberá proponer anualmente los lineamientos de participación en los procesos de licitación y adjudicación de las micro, pequeñas y medianas empresas.</a:t>
            </a:r>
          </a:p>
          <a:p>
            <a:pPr lvl="0" algn="just">
              <a:buBlip>
                <a:blip r:embed="rId4"/>
              </a:buBlip>
            </a:pPr>
            <a:endParaRPr lang="es-ES" sz="2200" dirty="0" smtClean="0"/>
          </a:p>
          <a:p>
            <a:pPr lvl="0" algn="just">
              <a:buBlip>
                <a:blip r:embed="rId4"/>
              </a:buBlip>
            </a:pPr>
            <a:r>
              <a:rPr lang="es-ES" sz="2200" dirty="0" smtClean="0"/>
              <a:t>La UNAC es la encargada de coordinar y promover las mejoras del SIAC.</a:t>
            </a:r>
          </a:p>
          <a:p>
            <a:pPr lvl="0" algn="just">
              <a:buBlip>
                <a:blip r:embed="rId4"/>
              </a:buBlip>
            </a:pPr>
            <a:endParaRPr lang="es-ES" sz="2200" dirty="0" smtClean="0"/>
          </a:p>
          <a:p>
            <a:pPr lvl="0" algn="just">
              <a:buBlip>
                <a:blip r:embed="rId4"/>
              </a:buBlip>
            </a:pPr>
            <a:r>
              <a:rPr lang="es-ES" sz="2200" dirty="0" smtClean="0"/>
              <a:t>Administrar el sistema electrónico de compras públicas (Comprasal): UACI-OFERTANTES-PROVEEDORES Y CONTRATISTAS.</a:t>
            </a:r>
            <a:endParaRPr lang="es-ES" sz="2200" dirty="0"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95536" y="11663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MX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ATRIBUCIONES DE LA UNAC</a:t>
            </a:r>
            <a:endParaRPr lang="es-E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11560" y="35730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11560" y="35730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9512" y="116632"/>
            <a:ext cx="8712968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53 Grupo"/>
          <p:cNvGrpSpPr/>
          <p:nvPr/>
        </p:nvGrpSpPr>
        <p:grpSpPr>
          <a:xfrm>
            <a:off x="179512" y="5955608"/>
            <a:ext cx="8856984" cy="713752"/>
            <a:chOff x="179512" y="5805264"/>
            <a:chExt cx="8856984" cy="785760"/>
          </a:xfrm>
        </p:grpSpPr>
        <p:pic>
          <p:nvPicPr>
            <p:cNvPr id="55" name="5 Marcador de contenido" descr="LOGO ES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4856" y="5805264"/>
              <a:ext cx="1331640" cy="785760"/>
            </a:xfrm>
            <a:prstGeom prst="rect">
              <a:avLst/>
            </a:prstGeom>
          </p:spPr>
        </p:pic>
        <p:pic>
          <p:nvPicPr>
            <p:cNvPr id="56" name="55 Imagen" descr="LOGO MH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949280"/>
              <a:ext cx="1008112" cy="637482"/>
            </a:xfrm>
            <a:prstGeom prst="rect">
              <a:avLst/>
            </a:prstGeom>
          </p:spPr>
        </p:pic>
      </p:grpSp>
      <p:sp>
        <p:nvSpPr>
          <p:cNvPr id="57" name="5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395536" y="980728"/>
            <a:ext cx="8424936" cy="4647426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buBlip>
                <a:blip r:embed="rId4"/>
              </a:buBlip>
            </a:pPr>
            <a:endParaRPr lang="es-ES" sz="2000" dirty="0" smtClean="0"/>
          </a:p>
          <a:p>
            <a:pPr>
              <a:buBlip>
                <a:blip r:embed="rId4"/>
              </a:buBlip>
            </a:pPr>
            <a:r>
              <a:rPr lang="es-ES" sz="2200" dirty="0" smtClean="0"/>
              <a:t>Asesorar, capacitar, promover, prestar asistencia técnica y dar seguimiento a las UACIS.</a:t>
            </a:r>
          </a:p>
          <a:p>
            <a:r>
              <a:rPr lang="es-ES" sz="2200" dirty="0" smtClean="0"/>
              <a:t> </a:t>
            </a:r>
          </a:p>
          <a:p>
            <a:pPr lvl="0">
              <a:buBlip>
                <a:blip r:embed="rId4"/>
              </a:buBlip>
            </a:pPr>
            <a:r>
              <a:rPr lang="es-ES" sz="2200" dirty="0" smtClean="0"/>
              <a:t>Responder por escrito las consultas que realicen las instituciones, ofertantes, adjudicatarios y contratistas respecto a la aplicación de la LACAP, y demás disposiciones aplicables a los procesos de adquisición y contratación.</a:t>
            </a:r>
          </a:p>
          <a:p>
            <a:pPr lvl="0"/>
            <a:endParaRPr lang="es-ES" sz="2200" dirty="0" smtClean="0"/>
          </a:p>
          <a:p>
            <a:pPr lvl="0">
              <a:buBlip>
                <a:blip r:embed="rId4"/>
              </a:buBlip>
            </a:pPr>
            <a:r>
              <a:rPr lang="es-ES" sz="2200" dirty="0" smtClean="0"/>
              <a:t>Facilitar la participación de las micro, pequeñas y medianas empresas nacionales, así como de las empresas nacionales según la actividad económica que desarrolle,  procurando una mayor oportunidad en  los procedimientos de adjudicación.</a:t>
            </a:r>
            <a:endParaRPr lang="es-ES" sz="2000" dirty="0" smtClean="0">
              <a:solidFill>
                <a:schemeClr val="tx1"/>
              </a:solidFill>
            </a:endParaRPr>
          </a:p>
          <a:p>
            <a:pPr marL="571500" indent="-571500">
              <a:buFont typeface="+mj-lt"/>
              <a:buAutoNum type="romanUcPeriod"/>
            </a:pPr>
            <a:endParaRPr lang="es-ES" sz="1200" dirty="0"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95536" y="11663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MX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ATRIBUCIONES DE LA UNAC</a:t>
            </a:r>
            <a:endParaRPr lang="es-E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179512" y="188640"/>
            <a:ext cx="8784976" cy="57606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7</a:t>
            </a:fld>
            <a:endParaRPr lang="es-ES" dirty="0"/>
          </a:p>
        </p:txBody>
      </p:sp>
      <p:grpSp>
        <p:nvGrpSpPr>
          <p:cNvPr id="60" name="59 Grupo"/>
          <p:cNvGrpSpPr/>
          <p:nvPr/>
        </p:nvGrpSpPr>
        <p:grpSpPr>
          <a:xfrm>
            <a:off x="179512" y="1124744"/>
            <a:ext cx="8784976" cy="3766170"/>
            <a:chOff x="179512" y="742950"/>
            <a:chExt cx="8784976" cy="376617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3504237" y="742950"/>
              <a:ext cx="3415975" cy="532765"/>
              <a:chOff x="5706" y="1739"/>
              <a:chExt cx="5379" cy="924"/>
            </a:xfrm>
          </p:grpSpPr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5706" y="1739"/>
                <a:ext cx="5379" cy="9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>
                <a:solidFill>
                  <a:srgbClr val="00B0F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6707" y="1834"/>
                <a:ext cx="3288" cy="74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Jefe UNAC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5187140" y="1275715"/>
              <a:ext cx="0" cy="1429385"/>
            </a:xfrm>
            <a:prstGeom prst="straightConnector1">
              <a:avLst/>
            </a:prstGeom>
            <a:noFill/>
            <a:ln w="12700">
              <a:solidFill>
                <a:srgbClr val="00B0F0"/>
              </a:solidFill>
              <a:round/>
              <a:headEnd/>
              <a:tailEnd/>
            </a:ln>
            <a:effectLst/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 flipH="1">
              <a:off x="4209151" y="1790700"/>
              <a:ext cx="977354" cy="635"/>
            </a:xfrm>
            <a:prstGeom prst="straightConnector1">
              <a:avLst/>
            </a:prstGeom>
            <a:noFill/>
            <a:ln w="12700">
              <a:solidFill>
                <a:srgbClr val="00B0F0"/>
              </a:solidFill>
              <a:round/>
              <a:headEnd/>
              <a:tailEnd/>
            </a:ln>
            <a:effectLst/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 flipH="1">
              <a:off x="5186505" y="2247900"/>
              <a:ext cx="930994" cy="635"/>
            </a:xfrm>
            <a:prstGeom prst="straightConnector1">
              <a:avLst/>
            </a:prstGeom>
            <a:noFill/>
            <a:ln w="12700">
              <a:solidFill>
                <a:srgbClr val="00B0F0"/>
              </a:solidFill>
              <a:round/>
              <a:headEnd/>
              <a:tailEnd/>
            </a:ln>
            <a:effectLst/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 rot="10800000">
              <a:off x="1115616" y="2708920"/>
              <a:ext cx="6840760" cy="1588"/>
            </a:xfrm>
            <a:prstGeom prst="straightConnector1">
              <a:avLst/>
            </a:prstGeom>
            <a:noFill/>
            <a:ln w="12700">
              <a:solidFill>
                <a:srgbClr val="00B0F0"/>
              </a:solidFill>
              <a:round/>
              <a:headEnd/>
              <a:tailEnd/>
            </a:ln>
            <a:effectLst/>
          </p:spPr>
        </p:cxnSp>
        <p:grpSp>
          <p:nvGrpSpPr>
            <p:cNvPr id="1034" name="Group 10"/>
            <p:cNvGrpSpPr>
              <a:grpSpLocks/>
            </p:cNvGrpSpPr>
            <p:nvPr/>
          </p:nvGrpSpPr>
          <p:grpSpPr bwMode="auto">
            <a:xfrm>
              <a:off x="179512" y="3429000"/>
              <a:ext cx="2088232" cy="1080120"/>
              <a:chOff x="307" y="5061"/>
              <a:chExt cx="2653" cy="1021"/>
            </a:xfrm>
          </p:grpSpPr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>
                <a:off x="307" y="5061"/>
                <a:ext cx="2653" cy="102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>
                <a:solidFill>
                  <a:srgbClr val="92D05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411" y="5173"/>
                <a:ext cx="2428" cy="75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2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Área de Tecnología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	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rot="5400000">
              <a:off x="755576" y="3068960"/>
              <a:ext cx="720080" cy="1588"/>
            </a:xfrm>
            <a:prstGeom prst="straightConnector1">
              <a:avLst/>
            </a:prstGeom>
            <a:noFill/>
            <a:ln w="12700">
              <a:solidFill>
                <a:srgbClr val="00B0F0"/>
              </a:solidFill>
              <a:round/>
              <a:headEnd/>
              <a:tailEnd/>
            </a:ln>
            <a:effectLst/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rot="5400000">
              <a:off x="5508575" y="3069432"/>
              <a:ext cx="719139" cy="1588"/>
            </a:xfrm>
            <a:prstGeom prst="straightConnector1">
              <a:avLst/>
            </a:prstGeom>
            <a:noFill/>
            <a:ln w="12700">
              <a:solidFill>
                <a:srgbClr val="00B0F0"/>
              </a:solidFill>
              <a:round/>
              <a:headEnd/>
              <a:tailEnd/>
            </a:ln>
            <a:effectLst/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 rot="5400000">
              <a:off x="3275856" y="3068960"/>
              <a:ext cx="720080" cy="1588"/>
            </a:xfrm>
            <a:prstGeom prst="straightConnector1">
              <a:avLst/>
            </a:prstGeom>
            <a:noFill/>
            <a:ln w="12700">
              <a:solidFill>
                <a:srgbClr val="00B0F0"/>
              </a:solidFill>
              <a:round/>
              <a:headEnd/>
              <a:tailEnd/>
            </a:ln>
            <a:effectLst/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 rot="5400000">
              <a:off x="7595939" y="3068563"/>
              <a:ext cx="720080" cy="794"/>
            </a:xfrm>
            <a:prstGeom prst="straightConnector1">
              <a:avLst/>
            </a:prstGeom>
            <a:noFill/>
            <a:ln w="12700">
              <a:solidFill>
                <a:srgbClr val="00B0F0"/>
              </a:solidFill>
              <a:round/>
              <a:headEnd/>
              <a:tailEnd/>
            </a:ln>
            <a:effectLst/>
          </p:spPr>
        </p:cxnSp>
        <p:grpSp>
          <p:nvGrpSpPr>
            <p:cNvPr id="1041" name="Group 17"/>
            <p:cNvGrpSpPr>
              <a:grpSpLocks/>
            </p:cNvGrpSpPr>
            <p:nvPr/>
          </p:nvGrpSpPr>
          <p:grpSpPr bwMode="auto">
            <a:xfrm>
              <a:off x="2411760" y="3429000"/>
              <a:ext cx="2088232" cy="1080120"/>
              <a:chOff x="3580" y="5061"/>
              <a:chExt cx="2381" cy="1027"/>
            </a:xfrm>
          </p:grpSpPr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>
                <a:off x="3580" y="5061"/>
                <a:ext cx="2381" cy="1027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>
                <a:solidFill>
                  <a:srgbClr val="B2A1C7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3744" y="5129"/>
                <a:ext cx="2154" cy="89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2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Área de Normativa y Capacitación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	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044" name="Group 20"/>
            <p:cNvGrpSpPr>
              <a:grpSpLocks/>
            </p:cNvGrpSpPr>
            <p:nvPr/>
          </p:nvGrpSpPr>
          <p:grpSpPr bwMode="auto">
            <a:xfrm>
              <a:off x="6117499" y="2035810"/>
              <a:ext cx="2709156" cy="487045"/>
              <a:chOff x="9529" y="3207"/>
              <a:chExt cx="4266" cy="767"/>
            </a:xfrm>
          </p:grpSpPr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>
                <a:off x="9529" y="3207"/>
                <a:ext cx="4266" cy="767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>
                <a:solidFill>
                  <a:srgbClr val="5E69D4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6" name="Text Box 22"/>
              <p:cNvSpPr txBox="1">
                <a:spLocks noChangeArrowheads="1"/>
              </p:cNvSpPr>
              <p:nvPr/>
            </p:nvSpPr>
            <p:spPr bwMode="auto">
              <a:xfrm>
                <a:off x="9704" y="3286"/>
                <a:ext cx="3954" cy="6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1100" dirty="0" smtClean="0">
                    <a:solidFill>
                      <a:srgbClr val="000000"/>
                    </a:solidFill>
                    <a:latin typeface="Arial Narrow" pitchFamily="34" charset="0"/>
                  </a:rPr>
                  <a:t>                      </a:t>
                </a:r>
                <a:r>
                  <a:rPr kumimoji="0" lang="es-MX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Secretaría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047" name="Group 23"/>
            <p:cNvGrpSpPr>
              <a:grpSpLocks/>
            </p:cNvGrpSpPr>
            <p:nvPr/>
          </p:nvGrpSpPr>
          <p:grpSpPr bwMode="auto">
            <a:xfrm>
              <a:off x="4644008" y="3429000"/>
              <a:ext cx="2088232" cy="1080120"/>
              <a:chOff x="6188" y="5061"/>
              <a:chExt cx="2434" cy="1021"/>
            </a:xfrm>
          </p:grpSpPr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>
                <a:off x="6188" y="5061"/>
                <a:ext cx="2434" cy="102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>
                <a:solidFill>
                  <a:srgbClr val="E36C0A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9" name="Text Box 25"/>
              <p:cNvSpPr txBox="1">
                <a:spLocks noChangeArrowheads="1"/>
              </p:cNvSpPr>
              <p:nvPr/>
            </p:nvSpPr>
            <p:spPr bwMode="auto">
              <a:xfrm>
                <a:off x="6415" y="5174"/>
                <a:ext cx="2041" cy="90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Área de Seguimiento de Gestión a UACIS</a:t>
                </a:r>
                <a:r>
                  <a:rPr kumimoji="0" lang="es-MX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	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050" name="Group 26"/>
            <p:cNvGrpSpPr>
              <a:grpSpLocks/>
            </p:cNvGrpSpPr>
            <p:nvPr/>
          </p:nvGrpSpPr>
          <p:grpSpPr bwMode="auto">
            <a:xfrm>
              <a:off x="6804248" y="3429000"/>
              <a:ext cx="2160240" cy="1080120"/>
              <a:chOff x="9634" y="5054"/>
              <a:chExt cx="6993" cy="2201"/>
            </a:xfrm>
          </p:grpSpPr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>
                <a:off x="9634" y="5054"/>
                <a:ext cx="6993" cy="220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>
                <a:solidFill>
                  <a:srgbClr val="D99594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2" name="Text Box 28"/>
              <p:cNvSpPr txBox="1">
                <a:spLocks noChangeArrowheads="1"/>
              </p:cNvSpPr>
              <p:nvPr/>
            </p:nvSpPr>
            <p:spPr bwMode="auto">
              <a:xfrm>
                <a:off x="9731" y="5280"/>
                <a:ext cx="6350" cy="17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Área de Estudio y Gestión a Proveedores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	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053" name="Group 29"/>
            <p:cNvGrpSpPr>
              <a:grpSpLocks/>
            </p:cNvGrpSpPr>
            <p:nvPr/>
          </p:nvGrpSpPr>
          <p:grpSpPr bwMode="auto">
            <a:xfrm>
              <a:off x="1499995" y="1548765"/>
              <a:ext cx="2709156" cy="537210"/>
              <a:chOff x="2258" y="2440"/>
              <a:chExt cx="4266" cy="846"/>
            </a:xfrm>
          </p:grpSpPr>
          <p:sp>
            <p:nvSpPr>
              <p:cNvPr id="1054" name="AutoShape 30"/>
              <p:cNvSpPr>
                <a:spLocks noChangeArrowheads="1"/>
              </p:cNvSpPr>
              <p:nvPr/>
            </p:nvSpPr>
            <p:spPr bwMode="auto">
              <a:xfrm>
                <a:off x="2258" y="2440"/>
                <a:ext cx="4266" cy="846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>
                <a:solidFill>
                  <a:srgbClr val="BFBFB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5" name="Text Box 31"/>
              <p:cNvSpPr txBox="1">
                <a:spLocks noChangeArrowheads="1"/>
              </p:cNvSpPr>
              <p:nvPr/>
            </p:nvSpPr>
            <p:spPr bwMode="auto">
              <a:xfrm>
                <a:off x="2673" y="2566"/>
                <a:ext cx="3147" cy="6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         </a:t>
                </a:r>
                <a:r>
                  <a:rPr kumimoji="0" lang="es-MX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Asesor Legal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61" name="60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MX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ESTRUCTURA ORGANIZATIVA</a:t>
            </a:r>
            <a:endParaRPr lang="es-E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11560" y="35730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11560" y="35730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9512" y="116632"/>
            <a:ext cx="8712968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53 Grupo"/>
          <p:cNvGrpSpPr/>
          <p:nvPr/>
        </p:nvGrpSpPr>
        <p:grpSpPr>
          <a:xfrm>
            <a:off x="179512" y="5955608"/>
            <a:ext cx="8856984" cy="713752"/>
            <a:chOff x="179512" y="5805264"/>
            <a:chExt cx="8856984" cy="785760"/>
          </a:xfrm>
        </p:grpSpPr>
        <p:pic>
          <p:nvPicPr>
            <p:cNvPr id="55" name="5 Marcador de contenido" descr="LOGO ES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4856" y="5805264"/>
              <a:ext cx="1331640" cy="785760"/>
            </a:xfrm>
            <a:prstGeom prst="rect">
              <a:avLst/>
            </a:prstGeom>
          </p:spPr>
        </p:pic>
        <p:pic>
          <p:nvPicPr>
            <p:cNvPr id="56" name="55 Imagen" descr="LOGO MH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949280"/>
              <a:ext cx="1008112" cy="637482"/>
            </a:xfrm>
            <a:prstGeom prst="rect">
              <a:avLst/>
            </a:prstGeom>
          </p:spPr>
        </p:pic>
      </p:grpSp>
      <p:sp>
        <p:nvSpPr>
          <p:cNvPr id="57" name="5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395536" y="980728"/>
            <a:ext cx="8424936" cy="477053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buBlip>
                <a:blip r:embed="rId4"/>
              </a:buBlip>
            </a:pPr>
            <a:endParaRPr lang="es-ES" sz="2000" dirty="0" smtClean="0"/>
          </a:p>
          <a:p>
            <a:pPr marL="457200" lvl="0" indent="-457200">
              <a:buBlip>
                <a:blip r:embed="rId4"/>
              </a:buBlip>
            </a:pPr>
            <a:r>
              <a:rPr lang="es-ES_tradnl" sz="2400" i="1" dirty="0" smtClean="0"/>
              <a:t>Atención a requerimientos Comprasal</a:t>
            </a:r>
            <a:endParaRPr lang="es-ES" sz="2400" b="1" dirty="0" smtClean="0"/>
          </a:p>
          <a:p>
            <a:pPr marL="457200" indent="-457200">
              <a:buBlip>
                <a:blip r:embed="rId4"/>
              </a:buBlip>
            </a:pPr>
            <a:endParaRPr lang="es-ES" sz="2200" dirty="0" smtClean="0"/>
          </a:p>
          <a:p>
            <a:pPr marL="457200" lvl="0" indent="-457200">
              <a:buBlip>
                <a:blip r:embed="rId4"/>
              </a:buBlip>
            </a:pPr>
            <a:r>
              <a:rPr lang="es-ES_tradnl" sz="2400" i="1" dirty="0" smtClean="0"/>
              <a:t>Asesoría Técnica a UACIS</a:t>
            </a:r>
            <a:endParaRPr lang="es-ES" sz="2400" b="1" dirty="0" smtClean="0"/>
          </a:p>
          <a:p>
            <a:pPr marL="457200" lvl="0" indent="-457200">
              <a:buBlip>
                <a:blip r:embed="rId4"/>
              </a:buBlip>
            </a:pPr>
            <a:endParaRPr lang="es-ES" sz="2200" dirty="0" smtClean="0"/>
          </a:p>
          <a:p>
            <a:pPr marL="457200" lvl="0" indent="-457200">
              <a:buBlip>
                <a:blip r:embed="rId4"/>
              </a:buBlip>
            </a:pPr>
            <a:r>
              <a:rPr lang="es-ES_tradnl" sz="2400" i="1" dirty="0" smtClean="0"/>
              <a:t>Divulgación LACAP, RELACAP y otros documentos técnicos relacionados a las Compras Públicas.</a:t>
            </a:r>
          </a:p>
          <a:p>
            <a:pPr marL="457200" indent="-457200">
              <a:buBlip>
                <a:blip r:embed="rId4"/>
              </a:buBlip>
            </a:pPr>
            <a:endParaRPr lang="es-ES_tradnl" sz="2400" i="1" dirty="0" smtClean="0"/>
          </a:p>
          <a:p>
            <a:pPr marL="457200" indent="-457200">
              <a:buBlip>
                <a:blip r:embed="rId4"/>
              </a:buBlip>
            </a:pPr>
            <a:r>
              <a:rPr lang="es-ES_tradnl" sz="2400" i="1" dirty="0" smtClean="0"/>
              <a:t>Capacitación en el sistema informático COMPRASAL</a:t>
            </a:r>
          </a:p>
          <a:p>
            <a:pPr marL="457200" indent="-457200">
              <a:buBlip>
                <a:blip r:embed="rId4"/>
              </a:buBlip>
            </a:pPr>
            <a:endParaRPr lang="es-ES_tradnl" sz="2400" b="1" i="1" dirty="0" smtClean="0"/>
          </a:p>
          <a:p>
            <a:pPr marL="457200" lvl="0" indent="-457200">
              <a:buBlip>
                <a:blip r:embed="rId4"/>
              </a:buBlip>
            </a:pPr>
            <a:r>
              <a:rPr lang="es-ES_tradnl" sz="2400" i="1" dirty="0" smtClean="0"/>
              <a:t>Asesoría a Proveedores</a:t>
            </a:r>
            <a:endParaRPr lang="es-ES" sz="2400" b="1" dirty="0" smtClean="0"/>
          </a:p>
          <a:p>
            <a:endParaRPr lang="es-ES" sz="2400" b="1" dirty="0" smtClean="0"/>
          </a:p>
          <a:p>
            <a:pPr lvl="0"/>
            <a:endParaRPr lang="es-ES" sz="24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95536" y="18864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MX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Servicios </a:t>
            </a:r>
            <a:r>
              <a:rPr lang="es-MX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unac</a:t>
            </a:r>
            <a:endParaRPr lang="es-E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287016" y="188640"/>
            <a:ext cx="8677472" cy="56886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35730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11560" y="35730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9512" y="116632"/>
            <a:ext cx="8712968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53 Grupo"/>
          <p:cNvGrpSpPr/>
          <p:nvPr/>
        </p:nvGrpSpPr>
        <p:grpSpPr>
          <a:xfrm>
            <a:off x="179512" y="5955608"/>
            <a:ext cx="8856984" cy="713752"/>
            <a:chOff x="179512" y="5805264"/>
            <a:chExt cx="8856984" cy="785760"/>
          </a:xfrm>
        </p:grpSpPr>
        <p:pic>
          <p:nvPicPr>
            <p:cNvPr id="55" name="5 Marcador de contenido" descr="LOGO ES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4856" y="5805264"/>
              <a:ext cx="1331640" cy="785760"/>
            </a:xfrm>
            <a:prstGeom prst="rect">
              <a:avLst/>
            </a:prstGeom>
          </p:spPr>
        </p:pic>
        <p:pic>
          <p:nvPicPr>
            <p:cNvPr id="56" name="55 Imagen" descr="LOGO MH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949280"/>
              <a:ext cx="1008112" cy="637482"/>
            </a:xfrm>
            <a:prstGeom prst="rect">
              <a:avLst/>
            </a:prstGeom>
          </p:spPr>
        </p:pic>
      </p:grpSp>
      <p:sp>
        <p:nvSpPr>
          <p:cNvPr id="57" name="5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9D4E-9D5F-42BB-AB6B-CD19EA34D5DB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395536" y="980728"/>
            <a:ext cx="8424936" cy="4493538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>
              <a:buBlip>
                <a:blip r:embed="rId4"/>
              </a:buBlip>
            </a:pPr>
            <a:endParaRPr lang="es-MX" sz="2400" b="1" i="1" dirty="0" smtClean="0"/>
          </a:p>
          <a:p>
            <a:pPr marL="457200" lvl="0" indent="-457200">
              <a:buBlip>
                <a:blip r:embed="rId4"/>
              </a:buBlip>
            </a:pPr>
            <a:r>
              <a:rPr lang="es-MX" sz="2400" b="1" i="1" dirty="0" smtClean="0"/>
              <a:t>Desarrollo Tecnológico: Portal de Compras Publicas</a:t>
            </a:r>
          </a:p>
          <a:p>
            <a:pPr marL="1371600" lvl="2" indent="-457200">
              <a:buBlip>
                <a:blip r:embed="rId4"/>
              </a:buBlip>
            </a:pPr>
            <a:r>
              <a:rPr lang="es-MX" sz="2400" b="1" i="1" dirty="0" smtClean="0"/>
              <a:t>Proporcionar información Oportuna y Actualizada</a:t>
            </a:r>
          </a:p>
          <a:p>
            <a:pPr marL="1371600" lvl="2" indent="-457200">
              <a:buBlip>
                <a:blip r:embed="rId4"/>
              </a:buBlip>
            </a:pPr>
            <a:r>
              <a:rPr lang="es-MX" sz="2400" b="1" i="1" dirty="0" smtClean="0"/>
              <a:t>Permite Consultas de los procesos de Compras</a:t>
            </a:r>
          </a:p>
          <a:p>
            <a:pPr marL="1371600" lvl="2" indent="-457200">
              <a:buBlip>
                <a:blip r:embed="rId4"/>
              </a:buBlip>
            </a:pPr>
            <a:r>
              <a:rPr lang="es-MX" sz="2400" b="1" i="1" dirty="0" smtClean="0"/>
              <a:t>Mejor envío de información</a:t>
            </a:r>
          </a:p>
          <a:p>
            <a:pPr marL="1371600" lvl="2" indent="-457200">
              <a:buBlip>
                <a:blip r:embed="rId4"/>
              </a:buBlip>
            </a:pPr>
            <a:r>
              <a:rPr lang="es-MX" sz="2400" b="1" i="1" dirty="0" smtClean="0"/>
              <a:t>Asistencia a UACIS, Proveedores, Ofertantes y a cualquier interesado en obtener información de la LACAP y lo relacionado a compras públicas.</a:t>
            </a:r>
            <a:endParaRPr lang="es-ES" sz="2400" b="1" dirty="0" smtClean="0"/>
          </a:p>
          <a:p>
            <a:pPr marL="457200" indent="-457200">
              <a:buBlip>
                <a:blip r:embed="rId4"/>
              </a:buBlip>
            </a:pPr>
            <a:endParaRPr lang="es-ES" sz="2200" dirty="0" smtClean="0"/>
          </a:p>
          <a:p>
            <a:pPr marL="457200" lvl="0" indent="-457200">
              <a:buBlip>
                <a:blip r:embed="rId4"/>
              </a:buBlip>
            </a:pPr>
            <a:endParaRPr lang="es-ES" sz="2400" b="1" dirty="0" smtClean="0"/>
          </a:p>
          <a:p>
            <a:endParaRPr lang="es-ES" sz="2400" b="1" dirty="0" smtClean="0"/>
          </a:p>
          <a:p>
            <a:pPr lvl="0"/>
            <a:endParaRPr lang="es-ES" sz="2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95536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MX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PUNTOS CLAVE: AREA TECNOLOGICA</a:t>
            </a:r>
            <a:endParaRPr lang="es-E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5046</TotalTime>
  <Words>468</Words>
  <Application>Microsoft Office PowerPoint</Application>
  <PresentationFormat>Presentación en pantalla (4:3)</PresentationFormat>
  <Paragraphs>120</Paragraphs>
  <Slides>13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  <vt:variant>
        <vt:lpstr>Presentaciones personalizadas</vt:lpstr>
      </vt:variant>
      <vt:variant>
        <vt:i4>1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ESTRUCTURA ORGANIZATIVA</vt:lpstr>
      <vt:lpstr>Diapositiva 8</vt:lpstr>
      <vt:lpstr>Diapositiva 9</vt:lpstr>
      <vt:lpstr>Diapositiva 10</vt:lpstr>
      <vt:lpstr>Diapositiva 11</vt:lpstr>
      <vt:lpstr>Diapositiva 12</vt:lpstr>
      <vt:lpstr>Diapositiva 13</vt:lpstr>
      <vt:lpstr>LACAP-UNAC 03-2011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Elisa Campo</dc:creator>
  <cp:lastModifiedBy>carlos.oviedo</cp:lastModifiedBy>
  <cp:revision>374</cp:revision>
  <dcterms:created xsi:type="dcterms:W3CDTF">2011-03-07T13:46:34Z</dcterms:created>
  <dcterms:modified xsi:type="dcterms:W3CDTF">2011-09-20T18:55:30Z</dcterms:modified>
</cp:coreProperties>
</file>